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35"/>
  </p:notesMasterIdLst>
  <p:sldIdLst>
    <p:sldId id="256" r:id="rId5"/>
    <p:sldId id="284" r:id="rId6"/>
    <p:sldId id="265" r:id="rId7"/>
    <p:sldId id="298" r:id="rId8"/>
    <p:sldId id="302" r:id="rId9"/>
    <p:sldId id="304" r:id="rId10"/>
    <p:sldId id="303" r:id="rId11"/>
    <p:sldId id="305" r:id="rId12"/>
    <p:sldId id="307" r:id="rId13"/>
    <p:sldId id="306" r:id="rId14"/>
    <p:sldId id="309" r:id="rId15"/>
    <p:sldId id="308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30" r:id="rId25"/>
    <p:sldId id="327" r:id="rId26"/>
    <p:sldId id="323" r:id="rId27"/>
    <p:sldId id="322" r:id="rId28"/>
    <p:sldId id="328" r:id="rId29"/>
    <p:sldId id="319" r:id="rId30"/>
    <p:sldId id="331" r:id="rId31"/>
    <p:sldId id="320" r:id="rId32"/>
    <p:sldId id="326" r:id="rId33"/>
    <p:sldId id="325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 Slab" panose="020B0604020202020204" charset="0"/>
      <p:regular r:id="rId40"/>
      <p:bold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065BA7-60FA-4B6F-B7CC-6E01393A1B7C}" v="4961" dt="2021-12-27T16:38:41.108"/>
  </p1510:revLst>
</p1510:revInfo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6A2AAE-06A1-4B8C-9C6E-167814A6D270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EC5353-628D-4E92-B3D0-B17AF36298F7}">
      <dgm:prSet phldrT="[Text]"/>
      <dgm:spPr/>
      <dgm:t>
        <a:bodyPr/>
        <a:lstStyle/>
        <a:p>
          <a:r>
            <a:rPr lang="en-US"/>
            <a:t> </a:t>
          </a:r>
        </a:p>
      </dgm:t>
    </dgm:pt>
    <dgm:pt modelId="{D957FCCE-07A6-49CA-9C36-3B4830860CDD}" type="parTrans" cxnId="{7853D9E7-2582-4B69-9594-47E74213845C}">
      <dgm:prSet/>
      <dgm:spPr/>
      <dgm:t>
        <a:bodyPr/>
        <a:lstStyle/>
        <a:p>
          <a:endParaRPr lang="en-US"/>
        </a:p>
      </dgm:t>
    </dgm:pt>
    <dgm:pt modelId="{1C2685B6-677B-46E8-8B69-5EABC1B81294}" type="sibTrans" cxnId="{7853D9E7-2582-4B69-9594-47E74213845C}">
      <dgm:prSet/>
      <dgm:spPr/>
      <dgm:t>
        <a:bodyPr/>
        <a:lstStyle/>
        <a:p>
          <a:endParaRPr lang="en-US"/>
        </a:p>
      </dgm:t>
    </dgm:pt>
    <dgm:pt modelId="{E478FB28-0A55-41DC-A1A7-4A40566D6F08}">
      <dgm:prSet phldrT="[Text]"/>
      <dgm:spPr/>
      <dgm:t>
        <a:bodyPr/>
        <a:lstStyle/>
        <a:p>
          <a:r>
            <a:rPr lang="en-US"/>
            <a:t> </a:t>
          </a:r>
        </a:p>
      </dgm:t>
    </dgm:pt>
    <dgm:pt modelId="{851524AB-3982-41DC-82EC-1B927B65248C}" type="parTrans" cxnId="{7AD2FDEF-5B7D-427C-AD1D-3DF0B2079253}">
      <dgm:prSet/>
      <dgm:spPr/>
      <dgm:t>
        <a:bodyPr/>
        <a:lstStyle/>
        <a:p>
          <a:endParaRPr lang="en-US"/>
        </a:p>
      </dgm:t>
    </dgm:pt>
    <dgm:pt modelId="{A310BC84-65CB-4FC1-AECC-8A30B493F196}" type="sibTrans" cxnId="{7AD2FDEF-5B7D-427C-AD1D-3DF0B2079253}">
      <dgm:prSet/>
      <dgm:spPr/>
      <dgm:t>
        <a:bodyPr/>
        <a:lstStyle/>
        <a:p>
          <a:endParaRPr lang="en-US"/>
        </a:p>
      </dgm:t>
    </dgm:pt>
    <dgm:pt modelId="{98F054B6-B60D-483F-9C16-8E9413E451B3}">
      <dgm:prSet phldrT="[Text]"/>
      <dgm:spPr/>
      <dgm:t>
        <a:bodyPr/>
        <a:lstStyle/>
        <a:p>
          <a:r>
            <a:rPr lang="en-US"/>
            <a:t> </a:t>
          </a:r>
        </a:p>
      </dgm:t>
    </dgm:pt>
    <dgm:pt modelId="{4001632E-E753-409F-B107-7A683C24BDC6}" type="parTrans" cxnId="{657DFF7D-2CB4-45F3-82E0-B64A3B34FA8E}">
      <dgm:prSet/>
      <dgm:spPr/>
      <dgm:t>
        <a:bodyPr/>
        <a:lstStyle/>
        <a:p>
          <a:endParaRPr lang="en-US"/>
        </a:p>
      </dgm:t>
    </dgm:pt>
    <dgm:pt modelId="{4E812C7E-E448-4765-99C2-AC4CC23B9B09}" type="sibTrans" cxnId="{657DFF7D-2CB4-45F3-82E0-B64A3B34FA8E}">
      <dgm:prSet/>
      <dgm:spPr/>
      <dgm:t>
        <a:bodyPr/>
        <a:lstStyle/>
        <a:p>
          <a:endParaRPr lang="en-US"/>
        </a:p>
      </dgm:t>
    </dgm:pt>
    <dgm:pt modelId="{32A7B4BA-8028-4BF7-8189-E86E54F40C9C}" type="pres">
      <dgm:prSet presAssocID="{CA6A2AAE-06A1-4B8C-9C6E-167814A6D270}" presName="Name0" presStyleCnt="0">
        <dgm:presLayoutVars>
          <dgm:chMax val="9"/>
          <dgm:chPref val="9"/>
        </dgm:presLayoutVars>
      </dgm:prSet>
      <dgm:spPr/>
    </dgm:pt>
    <dgm:pt modelId="{CAA1E2E1-F70D-47BD-A70B-2634C795991E}" type="pres">
      <dgm:prSet presAssocID="{43EC5353-628D-4E92-B3D0-B17AF36298F7}" presName="picture1" presStyleCnt="0"/>
      <dgm:spPr/>
    </dgm:pt>
    <dgm:pt modelId="{DDB9B6CA-B8F2-45D2-A959-DB3AFCCE59A7}" type="pres">
      <dgm:prSet presAssocID="{43EC5353-628D-4E92-B3D0-B17AF36298F7}" presName="picture" presStyleLbl="align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D4C23664-0473-4A93-83A1-A112E9F91917}" type="pres">
      <dgm:prSet presAssocID="{43EC5353-628D-4E92-B3D0-B17AF36298F7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D22F97F-867D-4B35-A2CE-8D85C678EBE8}" type="pres">
      <dgm:prSet presAssocID="{E478FB28-0A55-41DC-A1A7-4A40566D6F08}" presName="picture2" presStyleCnt="0"/>
      <dgm:spPr/>
    </dgm:pt>
    <dgm:pt modelId="{382392BC-52B0-4FB9-BA3B-C5206CEAF2E4}" type="pres">
      <dgm:prSet presAssocID="{E478FB28-0A55-41DC-A1A7-4A40566D6F08}" presName="picture" presStyleLbl="align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6338FFF2-D6CD-4B9D-99E2-09F471591EB4}" type="pres">
      <dgm:prSet presAssocID="{E478FB28-0A55-41DC-A1A7-4A40566D6F08}" presName="parent2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07B8D65-1D21-406B-83ED-C7F5234A70CC}" type="pres">
      <dgm:prSet presAssocID="{98F054B6-B60D-483F-9C16-8E9413E451B3}" presName="picture3" presStyleCnt="0"/>
      <dgm:spPr/>
    </dgm:pt>
    <dgm:pt modelId="{534C2E88-917D-4C5D-AD57-04825FA3D528}" type="pres">
      <dgm:prSet presAssocID="{98F054B6-B60D-483F-9C16-8E9413E451B3}" presName="picture" presStyleLbl="align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653D13EF-7E81-477E-B437-097C2DA8ED4A}" type="pres">
      <dgm:prSet presAssocID="{98F054B6-B60D-483F-9C16-8E9413E451B3}" presName="parent3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5D15247-FC71-44EB-B2B0-7E011DFD8C40}" type="presOf" srcId="{E478FB28-0A55-41DC-A1A7-4A40566D6F08}" destId="{6338FFF2-D6CD-4B9D-99E2-09F471591EB4}" srcOrd="0" destOrd="0" presId="urn:microsoft.com/office/officeart/2011/layout/ThemePictureAlternatingAccent"/>
    <dgm:cxn modelId="{657DFF7D-2CB4-45F3-82E0-B64A3B34FA8E}" srcId="{CA6A2AAE-06A1-4B8C-9C6E-167814A6D270}" destId="{98F054B6-B60D-483F-9C16-8E9413E451B3}" srcOrd="2" destOrd="0" parTransId="{4001632E-E753-409F-B107-7A683C24BDC6}" sibTransId="{4E812C7E-E448-4765-99C2-AC4CC23B9B09}"/>
    <dgm:cxn modelId="{D03BC19F-7547-4889-B4DE-95CCA7877C20}" type="presOf" srcId="{43EC5353-628D-4E92-B3D0-B17AF36298F7}" destId="{D4C23664-0473-4A93-83A1-A112E9F91917}" srcOrd="0" destOrd="0" presId="urn:microsoft.com/office/officeart/2011/layout/ThemePictureAlternatingAccent"/>
    <dgm:cxn modelId="{3BB21FB3-36BC-4CEA-AB0B-0D84E9C1B10B}" type="presOf" srcId="{CA6A2AAE-06A1-4B8C-9C6E-167814A6D270}" destId="{32A7B4BA-8028-4BF7-8189-E86E54F40C9C}" srcOrd="0" destOrd="0" presId="urn:microsoft.com/office/officeart/2011/layout/ThemePictureAlternatingAccent"/>
    <dgm:cxn modelId="{661BBFBB-096A-46E2-91AF-A0CC0E02EEFC}" type="presOf" srcId="{98F054B6-B60D-483F-9C16-8E9413E451B3}" destId="{653D13EF-7E81-477E-B437-097C2DA8ED4A}" srcOrd="0" destOrd="0" presId="urn:microsoft.com/office/officeart/2011/layout/ThemePictureAlternatingAccent"/>
    <dgm:cxn modelId="{7853D9E7-2582-4B69-9594-47E74213845C}" srcId="{CA6A2AAE-06A1-4B8C-9C6E-167814A6D270}" destId="{43EC5353-628D-4E92-B3D0-B17AF36298F7}" srcOrd="0" destOrd="0" parTransId="{D957FCCE-07A6-49CA-9C36-3B4830860CDD}" sibTransId="{1C2685B6-677B-46E8-8B69-5EABC1B81294}"/>
    <dgm:cxn modelId="{7AD2FDEF-5B7D-427C-AD1D-3DF0B2079253}" srcId="{CA6A2AAE-06A1-4B8C-9C6E-167814A6D270}" destId="{E478FB28-0A55-41DC-A1A7-4A40566D6F08}" srcOrd="1" destOrd="0" parTransId="{851524AB-3982-41DC-82EC-1B927B65248C}" sibTransId="{A310BC84-65CB-4FC1-AECC-8A30B493F196}"/>
    <dgm:cxn modelId="{23F5746D-FB97-4F63-B8E2-98DFDEF79D55}" type="presParOf" srcId="{32A7B4BA-8028-4BF7-8189-E86E54F40C9C}" destId="{CAA1E2E1-F70D-47BD-A70B-2634C795991E}" srcOrd="0" destOrd="0" presId="urn:microsoft.com/office/officeart/2011/layout/ThemePictureAlternatingAccent"/>
    <dgm:cxn modelId="{F0E96994-EA3A-4C44-BDFB-A7C3E2A65A3B}" type="presParOf" srcId="{CAA1E2E1-F70D-47BD-A70B-2634C795991E}" destId="{DDB9B6CA-B8F2-45D2-A959-DB3AFCCE59A7}" srcOrd="0" destOrd="0" presId="urn:microsoft.com/office/officeart/2011/layout/ThemePictureAlternatingAccent"/>
    <dgm:cxn modelId="{7F593C0C-585E-442E-9045-C1700B226114}" type="presParOf" srcId="{32A7B4BA-8028-4BF7-8189-E86E54F40C9C}" destId="{D4C23664-0473-4A93-83A1-A112E9F91917}" srcOrd="1" destOrd="0" presId="urn:microsoft.com/office/officeart/2011/layout/ThemePictureAlternatingAccent"/>
    <dgm:cxn modelId="{A28A18FA-CF7A-41F8-86FE-67686A30576A}" type="presParOf" srcId="{32A7B4BA-8028-4BF7-8189-E86E54F40C9C}" destId="{7D22F97F-867D-4B35-A2CE-8D85C678EBE8}" srcOrd="2" destOrd="0" presId="urn:microsoft.com/office/officeart/2011/layout/ThemePictureAlternatingAccent"/>
    <dgm:cxn modelId="{47292A6D-E5D0-41F3-80D2-745FCC061F44}" type="presParOf" srcId="{7D22F97F-867D-4B35-A2CE-8D85C678EBE8}" destId="{382392BC-52B0-4FB9-BA3B-C5206CEAF2E4}" srcOrd="0" destOrd="0" presId="urn:microsoft.com/office/officeart/2011/layout/ThemePictureAlternatingAccent"/>
    <dgm:cxn modelId="{F5A67E0C-C963-4064-A368-2761C053CBC2}" type="presParOf" srcId="{32A7B4BA-8028-4BF7-8189-E86E54F40C9C}" destId="{6338FFF2-D6CD-4B9D-99E2-09F471591EB4}" srcOrd="3" destOrd="0" presId="urn:microsoft.com/office/officeart/2011/layout/ThemePictureAlternatingAccent"/>
    <dgm:cxn modelId="{EFC2707A-EBC0-4382-9595-F15A19C98580}" type="presParOf" srcId="{32A7B4BA-8028-4BF7-8189-E86E54F40C9C}" destId="{807B8D65-1D21-406B-83ED-C7F5234A70CC}" srcOrd="4" destOrd="0" presId="urn:microsoft.com/office/officeart/2011/layout/ThemePictureAlternatingAccent"/>
    <dgm:cxn modelId="{294986B7-2D4F-4C2B-B503-AF142A52C312}" type="presParOf" srcId="{807B8D65-1D21-406B-83ED-C7F5234A70CC}" destId="{534C2E88-917D-4C5D-AD57-04825FA3D528}" srcOrd="0" destOrd="0" presId="urn:microsoft.com/office/officeart/2011/layout/ThemePictureAlternatingAccent"/>
    <dgm:cxn modelId="{2C274795-D495-440A-84EC-5AE68FDC6808}" type="presParOf" srcId="{32A7B4BA-8028-4BF7-8189-E86E54F40C9C}" destId="{653D13EF-7E81-477E-B437-097C2DA8ED4A}" srcOrd="5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9B6CA-B8F2-45D2-A959-DB3AFCCE59A7}">
      <dsp:nvSpPr>
        <dsp:cNvPr id="0" name=""/>
        <dsp:cNvSpPr/>
      </dsp:nvSpPr>
      <dsp:spPr>
        <a:xfrm>
          <a:off x="0" y="53076"/>
          <a:ext cx="3340100" cy="2061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23664-0473-4A93-83A1-A112E9F91917}">
      <dsp:nvSpPr>
        <dsp:cNvPr id="0" name=""/>
        <dsp:cNvSpPr/>
      </dsp:nvSpPr>
      <dsp:spPr>
        <a:xfrm>
          <a:off x="0" y="1862512"/>
          <a:ext cx="3340100" cy="24037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 </a:t>
          </a:r>
        </a:p>
      </dsp:txBody>
      <dsp:txXfrm>
        <a:off x="0" y="1862512"/>
        <a:ext cx="3340100" cy="240376"/>
      </dsp:txXfrm>
    </dsp:sp>
    <dsp:sp modelId="{382392BC-52B0-4FB9-BA3B-C5206CEAF2E4}">
      <dsp:nvSpPr>
        <dsp:cNvPr id="0" name=""/>
        <dsp:cNvSpPr/>
      </dsp:nvSpPr>
      <dsp:spPr>
        <a:xfrm>
          <a:off x="0" y="2179035"/>
          <a:ext cx="2108271" cy="11005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8FFF2-D6CD-4B9D-99E2-09F471591EB4}">
      <dsp:nvSpPr>
        <dsp:cNvPr id="0" name=""/>
        <dsp:cNvSpPr/>
      </dsp:nvSpPr>
      <dsp:spPr>
        <a:xfrm>
          <a:off x="0" y="3128601"/>
          <a:ext cx="2108271" cy="1374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 </a:t>
          </a:r>
        </a:p>
      </dsp:txBody>
      <dsp:txXfrm>
        <a:off x="0" y="3128601"/>
        <a:ext cx="2108271" cy="137450"/>
      </dsp:txXfrm>
    </dsp:sp>
    <dsp:sp modelId="{534C2E88-917D-4C5D-AD57-04825FA3D528}">
      <dsp:nvSpPr>
        <dsp:cNvPr id="0" name=""/>
        <dsp:cNvSpPr/>
      </dsp:nvSpPr>
      <dsp:spPr>
        <a:xfrm>
          <a:off x="2171399" y="2179035"/>
          <a:ext cx="1168700" cy="1100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D13EF-7E81-477E-B437-097C2DA8ED4A}">
      <dsp:nvSpPr>
        <dsp:cNvPr id="0" name=""/>
        <dsp:cNvSpPr/>
      </dsp:nvSpPr>
      <dsp:spPr>
        <a:xfrm>
          <a:off x="2171399" y="3126343"/>
          <a:ext cx="1168700" cy="13874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 </a:t>
          </a:r>
        </a:p>
      </dsp:txBody>
      <dsp:txXfrm>
        <a:off x="2171399" y="3126343"/>
        <a:ext cx="1168700" cy="138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12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111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91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633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136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090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910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580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365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90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420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731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832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618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183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51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252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745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505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22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27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417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537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593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82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498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563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45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shro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wardsdatascience.com/illustrated-10-cnn-architectures-95d78ace614d" TargetMode="External"/><Relationship Id="rId5" Type="http://schemas.openxmlformats.org/officeDocument/2006/relationships/hyperlink" Target="https://www.guyhowto.com/most-poisonous-mushrooms" TargetMode="External"/><Relationship Id="rId4" Type="http://schemas.openxmlformats.org/officeDocument/2006/relationships/hyperlink" Target="https://grocycle.com/types-of-mushroom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010262" y="905301"/>
            <a:ext cx="7123476" cy="2124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Ứng dụng mạng nơ-ron tích chập trong việc phát hiện các loài nấm độc</a:t>
            </a:r>
            <a:endParaRPr sz="4000"/>
          </a:p>
        </p:txBody>
      </p:sp>
      <p:pic>
        <p:nvPicPr>
          <p:cNvPr id="3" name="Picture 2" descr="logo-uit | Tuổi trẻ UIT">
            <a:extLst>
              <a:ext uri="{FF2B5EF4-FFF2-40B4-BE49-F238E27FC236}">
                <a16:creationId xmlns:a16="http://schemas.microsoft.com/office/drawing/2014/main" id="{2DFD3E17-0F7E-4DCB-B21C-11000A876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54" y="176214"/>
            <a:ext cx="881099" cy="7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ABE4C9-25B9-476D-A646-2204A9DF9119}"/>
              </a:ext>
            </a:extLst>
          </p:cNvPr>
          <p:cNvSpPr txBox="1"/>
          <p:nvPr/>
        </p:nvSpPr>
        <p:spPr>
          <a:xfrm>
            <a:off x="1010262" y="3483926"/>
            <a:ext cx="6216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136" rtl="0">
              <a:spcBef>
                <a:spcPts val="0"/>
              </a:spcBef>
              <a:spcAft>
                <a:spcPts val="0"/>
              </a:spcAft>
            </a:pPr>
            <a:r>
              <a:rPr lang="vi-VN" sz="2400" b="0" i="0" u="none" strike="noStrike">
                <a:solidFill>
                  <a:schemeClr val="accent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Giảng viên hướng dẫn:</a:t>
            </a:r>
            <a:r>
              <a:rPr lang="en-US" sz="2400" b="0" i="0" u="none" strike="noStrike">
                <a:solidFill>
                  <a:schemeClr val="accent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4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TS.</a:t>
            </a:r>
            <a:r>
              <a:rPr lang="vi-VN" sz="24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4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Mai Tiến Dũng</a:t>
            </a:r>
            <a:endParaRPr lang="vi-VN" sz="2400">
              <a:solidFill>
                <a:schemeClr val="accent5">
                  <a:lumMod val="1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0DFA8-4E91-406A-9E0F-C20E1399A3B6}"/>
              </a:ext>
            </a:extLst>
          </p:cNvPr>
          <p:cNvSpPr txBox="1"/>
          <p:nvPr/>
        </p:nvSpPr>
        <p:spPr>
          <a:xfrm>
            <a:off x="1010262" y="4107180"/>
            <a:ext cx="65843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136" rtl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Sinh viên thực hiện</a:t>
            </a:r>
            <a:r>
              <a:rPr lang="vi-VN" sz="2400" b="0" i="0" u="none" strike="noStrike">
                <a:solidFill>
                  <a:schemeClr val="accent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:</a:t>
            </a:r>
            <a:r>
              <a:rPr lang="en-US" sz="2400" b="0" i="0" u="none" strike="noStrike">
                <a:solidFill>
                  <a:schemeClr val="accent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4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Đinh Văn Cơ - 19521293</a:t>
            </a:r>
            <a:endParaRPr lang="vi-VN" sz="2000">
              <a:solidFill>
                <a:schemeClr val="accent5">
                  <a:lumMod val="1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8" name="Google Shape;468;p40">
            <a:extLst>
              <a:ext uri="{FF2B5EF4-FFF2-40B4-BE49-F238E27FC236}">
                <a16:creationId xmlns:a16="http://schemas.microsoft.com/office/drawing/2014/main" id="{F228EE47-1E2E-44BF-95DB-F8C08366E143}"/>
              </a:ext>
            </a:extLst>
          </p:cNvPr>
          <p:cNvSpPr txBox="1">
            <a:spLocks/>
          </p:cNvSpPr>
          <p:nvPr/>
        </p:nvSpPr>
        <p:spPr>
          <a:xfrm>
            <a:off x="8505003" y="477048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300" b="1" smtClean="0">
                <a:solidFill>
                  <a:schemeClr val="accent6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pPr algn="r"/>
              <a:t>1</a:t>
            </a:fld>
            <a:endParaRPr lang="en" sz="1300" b="1">
              <a:solidFill>
                <a:schemeClr val="accent6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Bộ dữ liệu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9B52E-4AA9-4125-9566-2F479209F99F}"/>
              </a:ext>
            </a:extLst>
          </p:cNvPr>
          <p:cNvSpPr txBox="1"/>
          <p:nvPr/>
        </p:nvSpPr>
        <p:spPr>
          <a:xfrm>
            <a:off x="1143000" y="1206871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1. Thu thập dữ liệu</a:t>
            </a:r>
          </a:p>
        </p:txBody>
      </p:sp>
      <p:pic>
        <p:nvPicPr>
          <p:cNvPr id="2050" name="Picture 2" descr="Google Images – Wikipedia tiếng Việt">
            <a:extLst>
              <a:ext uri="{FF2B5EF4-FFF2-40B4-BE49-F238E27FC236}">
                <a16:creationId xmlns:a16="http://schemas.microsoft.com/office/drawing/2014/main" id="{0FB30200-9085-4D4D-A3B7-6F8224FA3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1836588"/>
            <a:ext cx="1327439" cy="4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F4811-151B-4378-B1D6-843F849AF7A2}"/>
              </a:ext>
            </a:extLst>
          </p:cNvPr>
          <p:cNvSpPr txBox="1"/>
          <p:nvPr/>
        </p:nvSpPr>
        <p:spPr>
          <a:xfrm>
            <a:off x="1562101" y="1864687"/>
            <a:ext cx="2527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Nguồn thu thập: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FC761-9A1C-44FA-8D84-79AC29F73274}"/>
              </a:ext>
            </a:extLst>
          </p:cNvPr>
          <p:cNvSpPr txBox="1"/>
          <p:nvPr/>
        </p:nvSpPr>
        <p:spPr>
          <a:xfrm>
            <a:off x="1143000" y="2460948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2. Tiền xử lý dữ liệu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73B53D-04C2-4185-BEC7-9B820DEBBB51}"/>
              </a:ext>
            </a:extLst>
          </p:cNvPr>
          <p:cNvSpPr txBox="1"/>
          <p:nvPr/>
        </p:nvSpPr>
        <p:spPr>
          <a:xfrm>
            <a:off x="1562101" y="2997895"/>
            <a:ext cx="6045200" cy="142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i="0">
                <a:solidFill>
                  <a:schemeClr val="accent5">
                    <a:lumMod val="10000"/>
                  </a:schemeClr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Loại bỏ ảnh bị mờ không phù hợp với bài toán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i="0">
                <a:solidFill>
                  <a:schemeClr val="accent5">
                    <a:lumMod val="10000"/>
                  </a:schemeClr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Loại bỏ chữ trên ảnh</a:t>
            </a:r>
            <a:endParaRPr lang="en-US" sz="2000">
              <a:solidFill>
                <a:schemeClr val="accent5">
                  <a:lumMod val="1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i="0">
                <a:solidFill>
                  <a:schemeClr val="accent5">
                    <a:lumMod val="10000"/>
                  </a:schemeClr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Xử lý những ảnh có nhãn không đúng</a:t>
            </a:r>
            <a:endParaRPr lang="en-US" sz="2000">
              <a:solidFill>
                <a:schemeClr val="accent5">
                  <a:lumMod val="1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53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Bộ dữ liệu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684550" y="1134700"/>
            <a:ext cx="5449550" cy="478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/>
            <a:r>
              <a:rPr lang="en-US" sz="24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Phân loại nấm ăn được và nấm độc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9C4BD91-1F45-4E42-8239-32544299F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52" y="1124501"/>
            <a:ext cx="2443032" cy="334840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F2DF339-92BF-47AE-928C-BCB62563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49159"/>
              </p:ext>
            </p:extLst>
          </p:nvPr>
        </p:nvGraphicFramePr>
        <p:xfrm>
          <a:off x="1380604" y="1921819"/>
          <a:ext cx="3632200" cy="180789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1669658">
                  <a:extLst>
                    <a:ext uri="{9D8B030D-6E8A-4147-A177-3AD203B41FA5}">
                      <a16:colId xmlns:a16="http://schemas.microsoft.com/office/drawing/2014/main" val="3567987904"/>
                    </a:ext>
                  </a:extLst>
                </a:gridCol>
                <a:gridCol w="1962542">
                  <a:extLst>
                    <a:ext uri="{9D8B030D-6E8A-4147-A177-3AD203B41FA5}">
                      <a16:colId xmlns:a16="http://schemas.microsoft.com/office/drawing/2014/main" val="994589132"/>
                    </a:ext>
                  </a:extLst>
                </a:gridCol>
              </a:tblGrid>
              <a:tr h="60263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 panose="020B0604020202020204" charset="0"/>
                          <a:ea typeface="Roboto Slab" panose="020B0604020202020204" charset="0"/>
                        </a:rPr>
                        <a:t>Nấm ăn được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3.477 hình ảnh</a:t>
                      </a:r>
                      <a:endParaRPr lang="en-US" sz="18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443171"/>
                  </a:ext>
                </a:extLst>
              </a:tr>
              <a:tr h="60263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 panose="020B0604020202020204" charset="0"/>
                          <a:ea typeface="Roboto Slab" panose="020B0604020202020204" charset="0"/>
                        </a:rPr>
                        <a:t>Nấm độc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2.909 hình ảnh</a:t>
                      </a:r>
                      <a:endParaRPr lang="en-US" sz="18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70155"/>
                  </a:ext>
                </a:extLst>
              </a:tr>
              <a:tr h="602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Tổng cộng</a:t>
                      </a:r>
                      <a:endParaRPr lang="en-US" sz="18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6.386 hình ảnh</a:t>
                      </a:r>
                      <a:endParaRPr lang="en-US" sz="18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633508"/>
                  </a:ext>
                </a:extLst>
              </a:tr>
            </a:tbl>
          </a:graphicData>
        </a:graphic>
      </p:graphicFrame>
      <p:pic>
        <p:nvPicPr>
          <p:cNvPr id="7" name="Graphic 6" descr="Arrow: Slight curve outline">
            <a:extLst>
              <a:ext uri="{FF2B5EF4-FFF2-40B4-BE49-F238E27FC236}">
                <a16:creationId xmlns:a16="http://schemas.microsoft.com/office/drawing/2014/main" id="{A9DBF7BE-823B-44E5-9481-7C5FCA391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7455" y="4038629"/>
            <a:ext cx="475566" cy="4755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9EC12D-42E2-4893-AB09-EFFA15ED015F}"/>
              </a:ext>
            </a:extLst>
          </p:cNvPr>
          <p:cNvSpPr txBox="1"/>
          <p:nvPr/>
        </p:nvSpPr>
        <p:spPr>
          <a:xfrm>
            <a:off x="1813020" y="4008800"/>
            <a:ext cx="2758979" cy="46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Không bị mất cân bằng</a:t>
            </a:r>
          </a:p>
        </p:txBody>
      </p:sp>
    </p:spTree>
    <p:extLst>
      <p:ext uri="{BB962C8B-B14F-4D97-AF65-F5344CB8AC3E}">
        <p14:creationId xmlns:p14="http://schemas.microsoft.com/office/powerpoint/2010/main" val="237251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Bộ dữ liệu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141133"/>
            <a:ext cx="2579350" cy="17290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lnSpc>
                <a:spcPct val="150000"/>
              </a:lnSpc>
            </a:pPr>
            <a:r>
              <a:rPr lang="en-US" sz="24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Phân loại nấm ăn được và loại nấm độc</a:t>
            </a:r>
          </a:p>
        </p:txBody>
      </p:sp>
      <p:pic>
        <p:nvPicPr>
          <p:cNvPr id="8" name="Picture 7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DA19C6EB-B37D-4C89-9E46-6E4A82555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371" y="339778"/>
            <a:ext cx="4696763" cy="4606873"/>
          </a:xfrm>
          <a:prstGeom prst="rect">
            <a:avLst/>
          </a:prstGeom>
        </p:spPr>
      </p:pic>
      <p:pic>
        <p:nvPicPr>
          <p:cNvPr id="16" name="Graphic 15" descr="Arrow: Slight curve outline">
            <a:extLst>
              <a:ext uri="{FF2B5EF4-FFF2-40B4-BE49-F238E27FC236}">
                <a16:creationId xmlns:a16="http://schemas.microsoft.com/office/drawing/2014/main" id="{F3AEE8F0-E69A-4B6D-AD2A-B4BB37F90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859" y="3899527"/>
            <a:ext cx="475566" cy="4755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2EF741-1518-43E9-8EBD-2F96358301DA}"/>
              </a:ext>
            </a:extLst>
          </p:cNvPr>
          <p:cNvSpPr txBox="1"/>
          <p:nvPr/>
        </p:nvSpPr>
        <p:spPr>
          <a:xfrm>
            <a:off x="1449425" y="3899527"/>
            <a:ext cx="2579350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Mất cân bằng dữ liệu</a:t>
            </a:r>
          </a:p>
        </p:txBody>
      </p:sp>
    </p:spTree>
    <p:extLst>
      <p:ext uri="{BB962C8B-B14F-4D97-AF65-F5344CB8AC3E}">
        <p14:creationId xmlns:p14="http://schemas.microsoft.com/office/powerpoint/2010/main" val="253635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Bộ dữ liệu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684550" y="1134700"/>
            <a:ext cx="47510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/>
            <a:r>
              <a:rPr lang="en-US" sz="24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Chia dữ liệu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F2DF339-92BF-47AE-928C-BCB62563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14994"/>
              </p:ext>
            </p:extLst>
          </p:nvPr>
        </p:nvGraphicFramePr>
        <p:xfrm>
          <a:off x="786149" y="2216150"/>
          <a:ext cx="3721103" cy="180789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1833873">
                  <a:extLst>
                    <a:ext uri="{9D8B030D-6E8A-4147-A177-3AD203B41FA5}">
                      <a16:colId xmlns:a16="http://schemas.microsoft.com/office/drawing/2014/main" val="3567987904"/>
                    </a:ext>
                  </a:extLst>
                </a:gridCol>
                <a:gridCol w="1887230">
                  <a:extLst>
                    <a:ext uri="{9D8B030D-6E8A-4147-A177-3AD203B41FA5}">
                      <a16:colId xmlns:a16="http://schemas.microsoft.com/office/drawing/2014/main" val="994589132"/>
                    </a:ext>
                  </a:extLst>
                </a:gridCol>
              </a:tblGrid>
              <a:tr h="60263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 panose="020B0604020202020204" charset="0"/>
                          <a:ea typeface="Roboto Slab" panose="020B0604020202020204" charset="0"/>
                        </a:rPr>
                        <a:t>Nấm ăn được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3.477 hình ảnh</a:t>
                      </a:r>
                      <a:endParaRPr lang="en-US" sz="18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443171"/>
                  </a:ext>
                </a:extLst>
              </a:tr>
              <a:tr h="60263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 panose="020B0604020202020204" charset="0"/>
                          <a:ea typeface="Roboto Slab" panose="020B0604020202020204" charset="0"/>
                        </a:rPr>
                        <a:t>Nấm độc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2.909 hình ảnh</a:t>
                      </a:r>
                      <a:endParaRPr lang="en-US" sz="18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70155"/>
                  </a:ext>
                </a:extLst>
              </a:tr>
              <a:tr h="602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Tổng cộng</a:t>
                      </a:r>
                      <a:endParaRPr lang="en-US" sz="18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6.386 hình ảnh</a:t>
                      </a:r>
                      <a:endParaRPr lang="en-US" sz="18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633508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8EC0B635-36BE-4299-9A37-8B5C74D7B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700661"/>
              </p:ext>
            </p:extLst>
          </p:nvPr>
        </p:nvGraphicFramePr>
        <p:xfrm>
          <a:off x="5297150" y="2216150"/>
          <a:ext cx="3060700" cy="180789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988097">
                  <a:extLst>
                    <a:ext uri="{9D8B030D-6E8A-4147-A177-3AD203B41FA5}">
                      <a16:colId xmlns:a16="http://schemas.microsoft.com/office/drawing/2014/main" val="3567987904"/>
                    </a:ext>
                  </a:extLst>
                </a:gridCol>
                <a:gridCol w="2072603">
                  <a:extLst>
                    <a:ext uri="{9D8B030D-6E8A-4147-A177-3AD203B41FA5}">
                      <a16:colId xmlns:a16="http://schemas.microsoft.com/office/drawing/2014/main" val="994589132"/>
                    </a:ext>
                  </a:extLst>
                </a:gridCol>
              </a:tblGrid>
              <a:tr h="60263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Roboto Slab" panose="020B0604020202020204" charset="0"/>
                          <a:ea typeface="Roboto Slab" panose="020B0604020202020204" charset="0"/>
                        </a:rPr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4.589 hình ảnh</a:t>
                      </a:r>
                      <a:endParaRPr lang="en-US" sz="180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443171"/>
                  </a:ext>
                </a:extLst>
              </a:tr>
              <a:tr h="60263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Roboto Slab" panose="020B0604020202020204" charset="0"/>
                          <a:ea typeface="Roboto Slab" panose="020B0604020202020204" charset="0"/>
                        </a:rPr>
                        <a:t>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515 hình ảnh</a:t>
                      </a:r>
                      <a:endParaRPr lang="en-US" sz="180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770155"/>
                  </a:ext>
                </a:extLst>
              </a:tr>
              <a:tr h="60263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Test</a:t>
                      </a:r>
                      <a:endParaRPr lang="en-US" sz="180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cs typeface="Arial"/>
                          <a:sym typeface="Arial"/>
                        </a:rPr>
                        <a:t>1.282 hình ảnh</a:t>
                      </a:r>
                      <a:endParaRPr lang="en-US" sz="1800"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633508"/>
                  </a:ext>
                </a:extLst>
              </a:tr>
            </a:tbl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6BAB4353-8D6B-49DF-9D6B-936E2BDBD50C}"/>
              </a:ext>
            </a:extLst>
          </p:cNvPr>
          <p:cNvSpPr/>
          <p:nvPr/>
        </p:nvSpPr>
        <p:spPr>
          <a:xfrm>
            <a:off x="4738162" y="2936195"/>
            <a:ext cx="328079" cy="478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Mô hình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47510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/>
            <a:r>
              <a:rPr lang="en-US" sz="2400">
                <a:latin typeface="Roboto Slab" panose="020B0604020202020204" charset="0"/>
                <a:ea typeface="Roboto Slab" panose="020B0604020202020204" charset="0"/>
              </a:rPr>
              <a:t>Kiến trúc mạng CNN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A3908A-DD71-4E5B-A25A-793CE8DD5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936750"/>
            <a:ext cx="78232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3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Mô hình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47510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/>
            <a:r>
              <a:rPr lang="en-US" sz="2400">
                <a:latin typeface="Roboto Slab" panose="020B0604020202020204" charset="0"/>
                <a:ea typeface="Roboto Slab" panose="020B0604020202020204" charset="0"/>
              </a:rPr>
              <a:t>Lớp Convolutional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3F19B8-4F5F-485E-876B-BEADE6B0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90" y="1659489"/>
            <a:ext cx="5974020" cy="259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0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Mô hình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47510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/>
            <a:r>
              <a:rPr lang="en-US" sz="2400">
                <a:latin typeface="Roboto Slab" panose="020B0604020202020204" charset="0"/>
                <a:ea typeface="Roboto Slab" panose="020B0604020202020204" charset="0"/>
              </a:rPr>
              <a:t>Lớp Pooling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E67423-1403-4B04-8816-C1DC4B6CF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0" y="1922508"/>
            <a:ext cx="3538115" cy="244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C0D63AC-C31D-4F7D-B4F9-980FDB23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270" y="1922509"/>
            <a:ext cx="3538114" cy="244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391A7C-E596-41B9-99C6-6DEFC8103852}"/>
              </a:ext>
            </a:extLst>
          </p:cNvPr>
          <p:cNvSpPr txBox="1"/>
          <p:nvPr/>
        </p:nvSpPr>
        <p:spPr>
          <a:xfrm>
            <a:off x="1934684" y="4371973"/>
            <a:ext cx="124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 Slab" panose="020B0604020202020204" charset="0"/>
                <a:ea typeface="Roboto Slab" panose="020B0604020202020204" charset="0"/>
              </a:rPr>
              <a:t>max pooling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C643C-1097-43E7-87AC-CAA4245EDB8E}"/>
              </a:ext>
            </a:extLst>
          </p:cNvPr>
          <p:cNvSpPr txBox="1"/>
          <p:nvPr/>
        </p:nvSpPr>
        <p:spPr>
          <a:xfrm>
            <a:off x="5870534" y="4375146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 Slab" panose="020B0604020202020204" charset="0"/>
                <a:ea typeface="Roboto Slab" panose="020B0604020202020204" charset="0"/>
              </a:rPr>
              <a:t>average pooling</a:t>
            </a:r>
          </a:p>
        </p:txBody>
      </p:sp>
    </p:spTree>
    <p:extLst>
      <p:ext uri="{BB962C8B-B14F-4D97-AF65-F5344CB8AC3E}">
        <p14:creationId xmlns:p14="http://schemas.microsoft.com/office/powerpoint/2010/main" val="358654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Mô hình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47510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/>
            <a:r>
              <a:rPr lang="en-US" sz="2400">
                <a:latin typeface="Roboto Slab" panose="020B0604020202020204" charset="0"/>
                <a:ea typeface="Roboto Slab" panose="020B0604020202020204" charset="0"/>
              </a:rPr>
              <a:t>Lớp Fully-connected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F365397-9346-447B-8C7E-2163A8F6A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44" y="2006600"/>
            <a:ext cx="6263312" cy="22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4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Mô hình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47510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/>
            <a:r>
              <a:rPr lang="en-US" sz="2400">
                <a:latin typeface="Roboto Slab" panose="020B0604020202020204" charset="0"/>
                <a:ea typeface="Roboto Slab" panose="020B0604020202020204" charset="0"/>
              </a:rPr>
              <a:t>Kiến trúc VGG16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99394C9-A801-4DB8-BEA4-B66A67179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1408"/>
            <a:ext cx="9144000" cy="1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1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Mô hình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47510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/>
            <a:r>
              <a:rPr lang="en-US" sz="2400">
                <a:latin typeface="Roboto Slab" panose="020B0604020202020204" charset="0"/>
                <a:ea typeface="Roboto Slab" panose="020B0604020202020204" charset="0"/>
              </a:rPr>
              <a:t>Kiến trúc ResNet-50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133B74C-D7B8-45E9-80B0-DF735C040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9489"/>
            <a:ext cx="91440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78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Nội dung</a:t>
            </a:r>
            <a:endParaRPr sz="3200" b="1"/>
          </a:p>
        </p:txBody>
      </p:sp>
      <p:sp>
        <p:nvSpPr>
          <p:cNvPr id="468" name="Google Shape;468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69" name="Google Shape;469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72" name="Google Shape;472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74" name="Google Shape;474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75" name="Google Shape;475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77" name="Google Shape;477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78" name="Google Shape;478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80" name="Google Shape;480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81" name="Google Shape;481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83" name="Google Shape;483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84" name="Google Shape;484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86" name="Google Shape;486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87" name="Google Shape;487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89" name="Google Shape;489;p40"/>
          <p:cNvSpPr txBox="1"/>
          <p:nvPr/>
        </p:nvSpPr>
        <p:spPr>
          <a:xfrm>
            <a:off x="1280464" y="1229384"/>
            <a:ext cx="1485150" cy="46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 Slab" panose="020B0604020202020204" charset="0"/>
                <a:ea typeface="Roboto Slab" panose="020B0604020202020204" charset="0"/>
                <a:cs typeface="Source Sans Pro"/>
                <a:sym typeface="Source Sans Pro"/>
              </a:rPr>
              <a:t>Giới thiệu</a:t>
            </a:r>
          </a:p>
        </p:txBody>
      </p:sp>
      <p:sp>
        <p:nvSpPr>
          <p:cNvPr id="490" name="Google Shape;490;p40"/>
          <p:cNvSpPr txBox="1"/>
          <p:nvPr/>
        </p:nvSpPr>
        <p:spPr>
          <a:xfrm>
            <a:off x="3308539" y="1229384"/>
            <a:ext cx="148515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 Slab" panose="020B0604020202020204" charset="0"/>
                <a:ea typeface="Roboto Slab" panose="020B0604020202020204" charset="0"/>
                <a:cs typeface="Source Sans Pro"/>
                <a:sym typeface="Source Sans Pro"/>
              </a:rPr>
              <a:t>Bộ dữ liệu</a:t>
            </a:r>
            <a:endParaRPr sz="2400">
              <a:solidFill>
                <a:schemeClr val="dk2"/>
              </a:solidFill>
              <a:latin typeface="Roboto Slab" panose="020B0604020202020204" charset="0"/>
              <a:ea typeface="Roboto Slab" panose="020B0604020202020204" charset="0"/>
              <a:cs typeface="Source Sans Pro"/>
              <a:sym typeface="Source Sans Pro"/>
            </a:endParaRPr>
          </a:p>
        </p:txBody>
      </p:sp>
      <p:sp>
        <p:nvSpPr>
          <p:cNvPr id="491" name="Google Shape;491;p40"/>
          <p:cNvSpPr txBox="1"/>
          <p:nvPr/>
        </p:nvSpPr>
        <p:spPr>
          <a:xfrm>
            <a:off x="5149976" y="976364"/>
            <a:ext cx="1858425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 Slab" panose="020B0604020202020204" charset="0"/>
                <a:ea typeface="Roboto Slab" panose="020B0604020202020204" charset="0"/>
                <a:cs typeface="Source Sans Pro"/>
                <a:sym typeface="Source Sans Pro"/>
              </a:rPr>
              <a:t>Kết quả thực nghiệm</a:t>
            </a:r>
            <a:endParaRPr sz="2400">
              <a:solidFill>
                <a:schemeClr val="dk2"/>
              </a:solidFill>
              <a:latin typeface="Roboto Slab" panose="020B0604020202020204" charset="0"/>
              <a:ea typeface="Roboto Slab" panose="020B0604020202020204" charset="0"/>
              <a:cs typeface="Source Sans Pro"/>
              <a:sym typeface="Source Sans Pro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2464185" y="3980111"/>
            <a:ext cx="1194357" cy="37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 Slab" panose="020B0604020202020204" charset="0"/>
                <a:ea typeface="Roboto Slab" panose="020B0604020202020204" charset="0"/>
                <a:cs typeface="Source Sans Pro"/>
                <a:sym typeface="Source Sans Pro"/>
              </a:rPr>
              <a:t>Bài toán</a:t>
            </a:r>
            <a:endParaRPr sz="2400">
              <a:solidFill>
                <a:schemeClr val="dk2"/>
              </a:solidFill>
              <a:latin typeface="Roboto Slab" panose="020B0604020202020204" charset="0"/>
              <a:ea typeface="Roboto Slab" panose="020B0604020202020204" charset="0"/>
              <a:cs typeface="Source Sans Pro"/>
              <a:sym typeface="Source Sans Pro"/>
            </a:endParaRPr>
          </a:p>
        </p:txBody>
      </p:sp>
      <p:sp>
        <p:nvSpPr>
          <p:cNvPr id="493" name="Google Shape;493;p40"/>
          <p:cNvSpPr txBox="1"/>
          <p:nvPr/>
        </p:nvSpPr>
        <p:spPr>
          <a:xfrm>
            <a:off x="4445651" y="4062881"/>
            <a:ext cx="1287575" cy="36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Roboto Slab" panose="020B0604020202020204" charset="0"/>
                <a:ea typeface="Roboto Slab" panose="020B0604020202020204" charset="0"/>
                <a:cs typeface="Source Sans Pro"/>
                <a:sym typeface="Source Sans Pro"/>
              </a:rPr>
              <a:t>Mô hình</a:t>
            </a:r>
            <a:endParaRPr sz="2400">
              <a:solidFill>
                <a:schemeClr val="dk2"/>
              </a:solidFill>
              <a:latin typeface="Roboto Slab" panose="020B0604020202020204" charset="0"/>
              <a:ea typeface="Roboto Slab" panose="020B0604020202020204" charset="0"/>
              <a:cs typeface="Source Sans Pro"/>
              <a:sym typeface="Source Sans Pro"/>
            </a:endParaRPr>
          </a:p>
        </p:txBody>
      </p:sp>
      <p:sp>
        <p:nvSpPr>
          <p:cNvPr id="494" name="Google Shape;494;p40"/>
          <p:cNvSpPr txBox="1"/>
          <p:nvPr/>
        </p:nvSpPr>
        <p:spPr>
          <a:xfrm>
            <a:off x="5901587" y="4063600"/>
            <a:ext cx="2431853" cy="77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 Slab" panose="020B0604020202020204" charset="0"/>
                <a:ea typeface="Roboto Slab" panose="020B0604020202020204" charset="0"/>
                <a:cs typeface="Source Sans Pro"/>
                <a:sym typeface="Source Sans Pro"/>
              </a:rPr>
              <a:t>Kết luận và hướng phát triển</a:t>
            </a:r>
            <a:endParaRPr sz="2400">
              <a:solidFill>
                <a:schemeClr val="dk2"/>
              </a:solidFill>
              <a:latin typeface="Roboto Slab" panose="020B0604020202020204" charset="0"/>
              <a:ea typeface="Roboto Slab" panose="020B0604020202020204" charset="0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90" grpId="0"/>
      <p:bldP spid="491" grpId="0"/>
      <p:bldP spid="492" grpId="0"/>
      <p:bldP spid="493" grpId="0"/>
      <p:bldP spid="49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Mô hình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47510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/>
            <a:r>
              <a:rPr lang="en-US" sz="2400">
                <a:latin typeface="Roboto Slab" panose="020B0604020202020204" charset="0"/>
                <a:ea typeface="Roboto Slab" panose="020B0604020202020204" charset="0"/>
              </a:rPr>
              <a:t>Kiến trúc EfficicentNet B0</a:t>
            </a:r>
          </a:p>
        </p:txBody>
      </p:sp>
      <p:pic>
        <p:nvPicPr>
          <p:cNvPr id="9218" name="Picture 2" descr="Architecture of EfficientNet-B0 with MBConv as Basic building blocks.">
            <a:extLst>
              <a:ext uri="{FF2B5EF4-FFF2-40B4-BE49-F238E27FC236}">
                <a16:creationId xmlns:a16="http://schemas.microsoft.com/office/drawing/2014/main" id="{FA686E50-8F94-443E-9A30-1546C831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1659489"/>
            <a:ext cx="6642100" cy="24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83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Kết quả thực nghiệm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52717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latin typeface="Roboto Slab" panose="020B0604020202020204" charset="0"/>
                <a:ea typeface="Roboto Slab" panose="020B0604020202020204" charset="0"/>
              </a:rPr>
              <a:t>Phân loại nấm ăn được và nấm độc</a:t>
            </a:r>
          </a:p>
        </p:txBody>
      </p:sp>
      <p:graphicFrame>
        <p:nvGraphicFramePr>
          <p:cNvPr id="7" name="Google Shape;215;p25">
            <a:extLst>
              <a:ext uri="{FF2B5EF4-FFF2-40B4-BE49-F238E27FC236}">
                <a16:creationId xmlns:a16="http://schemas.microsoft.com/office/drawing/2014/main" id="{6A923C70-B144-4B41-B67A-825F73A5A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914816"/>
              </p:ext>
            </p:extLst>
          </p:nvPr>
        </p:nvGraphicFramePr>
        <p:xfrm>
          <a:off x="1463206" y="2108077"/>
          <a:ext cx="6217587" cy="2388008"/>
        </p:xfrm>
        <a:graphic>
          <a:graphicData uri="http://schemas.openxmlformats.org/drawingml/2006/table">
            <a:tbl>
              <a:tblPr>
                <a:noFill/>
                <a:tableStyleId>{701FB10D-A61A-4DE4-8506-F670E7A89527}</a:tableStyleId>
              </a:tblPr>
              <a:tblGrid>
                <a:gridCol w="2072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70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Mô hình</a:t>
                      </a:r>
                      <a:endParaRPr sz="16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Accuracy (%)</a:t>
                      </a:r>
                      <a:endParaRPr sz="16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Số lượng tham số</a:t>
                      </a:r>
                      <a:endParaRPr sz="16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0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VGG16</a:t>
                      </a:r>
                      <a:endParaRPr sz="16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81.9</a:t>
                      </a:r>
                      <a:endParaRPr sz="1600" b="0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21M</a:t>
                      </a:r>
                      <a:endParaRPr sz="1600" b="0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0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ResNet-50</a:t>
                      </a:r>
                      <a:endParaRPr sz="16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83.5</a:t>
                      </a:r>
                      <a:endParaRPr sz="1600" b="0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57M</a:t>
                      </a:r>
                      <a:endParaRPr sz="1600" b="0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0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EfficientNet B0</a:t>
                      </a:r>
                      <a:endParaRPr sz="1600" b="1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87.7</a:t>
                      </a:r>
                      <a:endParaRPr sz="1600" b="1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4M</a:t>
                      </a:r>
                      <a:endParaRPr sz="1600" b="1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6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Kết quả thực nghiệm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52717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Phân loại nấm ăn được và nấm độc</a:t>
            </a:r>
          </a:p>
        </p:txBody>
      </p:sp>
      <p:pic>
        <p:nvPicPr>
          <p:cNvPr id="3" name="Picture 2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043D1D87-A7CC-4AE3-BF23-8E18E499F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33" y="1828745"/>
            <a:ext cx="7639651" cy="2540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60533-A376-4837-96CA-62C9C2C8171A}"/>
              </a:ext>
            </a:extLst>
          </p:cNvPr>
          <p:cNvSpPr txBox="1"/>
          <p:nvPr/>
        </p:nvSpPr>
        <p:spPr>
          <a:xfrm>
            <a:off x="3933578" y="4315564"/>
            <a:ext cx="1629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EfficientNet B0</a:t>
            </a:r>
          </a:p>
        </p:txBody>
      </p:sp>
    </p:spTree>
    <p:extLst>
      <p:ext uri="{BB962C8B-B14F-4D97-AF65-F5344CB8AC3E}">
        <p14:creationId xmlns:p14="http://schemas.microsoft.com/office/powerpoint/2010/main" val="156657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Kết quả thực nghiệm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53225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latin typeface="Roboto Slab" panose="020B0604020202020204" charset="0"/>
                <a:ea typeface="Roboto Slab" panose="020B0604020202020204" charset="0"/>
              </a:rPr>
              <a:t>Phân loại nấm ăn được và nấm độc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CD7B52-B22E-453D-B584-B0D1499B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426" y="2256323"/>
            <a:ext cx="2250658" cy="1585691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34318A1-2288-430C-9ADF-4056A9E22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50" y="2256323"/>
            <a:ext cx="2241620" cy="1585691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7F49B92A-C0FC-4DFA-86D9-928A689D3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07" y="2262691"/>
            <a:ext cx="2241620" cy="1579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5388D5-A04C-4319-B551-12D21540339D}"/>
              </a:ext>
            </a:extLst>
          </p:cNvPr>
          <p:cNvSpPr txBox="1"/>
          <p:nvPr/>
        </p:nvSpPr>
        <p:spPr>
          <a:xfrm>
            <a:off x="1410227" y="3893605"/>
            <a:ext cx="81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Slab" panose="020B0604020202020204" charset="0"/>
                <a:ea typeface="Roboto Slab" panose="020B0604020202020204" charset="0"/>
              </a:rPr>
              <a:t>VGG16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5656A-3ADA-4F6F-A0BD-B4040E3CBCB1}"/>
              </a:ext>
            </a:extLst>
          </p:cNvPr>
          <p:cNvSpPr txBox="1"/>
          <p:nvPr/>
        </p:nvSpPr>
        <p:spPr>
          <a:xfrm>
            <a:off x="4203700" y="3893605"/>
            <a:ext cx="109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Slab" panose="020B0604020202020204" charset="0"/>
                <a:ea typeface="Roboto Slab" panose="020B0604020202020204" charset="0"/>
              </a:rPr>
              <a:t>ResNet-50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F00C6-FB56-4E9F-8752-AFF7BF6F7260}"/>
              </a:ext>
            </a:extLst>
          </p:cNvPr>
          <p:cNvSpPr txBox="1"/>
          <p:nvPr/>
        </p:nvSpPr>
        <p:spPr>
          <a:xfrm>
            <a:off x="7000868" y="3893605"/>
            <a:ext cx="1465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Slab" panose="020B0604020202020204" charset="0"/>
                <a:ea typeface="Roboto Slab" panose="020B0604020202020204" charset="0"/>
              </a:rPr>
              <a:t>EfficientNet B0</a:t>
            </a:r>
          </a:p>
        </p:txBody>
      </p:sp>
    </p:spTree>
    <p:extLst>
      <p:ext uri="{BB962C8B-B14F-4D97-AF65-F5344CB8AC3E}">
        <p14:creationId xmlns:p14="http://schemas.microsoft.com/office/powerpoint/2010/main" val="380972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Kết quả thực nghiệm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60337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latin typeface="Roboto Slab" panose="020B0604020202020204" charset="0"/>
                <a:ea typeface="Roboto Slab" panose="020B0604020202020204" charset="0"/>
              </a:rPr>
              <a:t>Phân loại nấm ăn được và loại nấm độc</a:t>
            </a:r>
          </a:p>
        </p:txBody>
      </p:sp>
      <p:graphicFrame>
        <p:nvGraphicFramePr>
          <p:cNvPr id="7" name="Google Shape;215;p25">
            <a:extLst>
              <a:ext uri="{FF2B5EF4-FFF2-40B4-BE49-F238E27FC236}">
                <a16:creationId xmlns:a16="http://schemas.microsoft.com/office/drawing/2014/main" id="{FD05550E-FBD4-48FF-A5F8-D1EB458815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6565216"/>
              </p:ext>
            </p:extLst>
          </p:nvPr>
        </p:nvGraphicFramePr>
        <p:xfrm>
          <a:off x="786150" y="2043395"/>
          <a:ext cx="7571700" cy="2004100"/>
        </p:xfrm>
        <a:graphic>
          <a:graphicData uri="http://schemas.openxmlformats.org/drawingml/2006/table">
            <a:tbl>
              <a:tblPr>
                <a:noFill/>
                <a:tableStyleId>{701FB10D-A61A-4DE4-8506-F670E7A89527}</a:tableStyleId>
              </a:tblPr>
              <a:tblGrid>
                <a:gridCol w="189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Mô hình</a:t>
                      </a:r>
                      <a:endParaRPr sz="16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Accuracy (%)</a:t>
                      </a:r>
                      <a:endParaRPr sz="16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F1-macro (%)</a:t>
                      </a:r>
                      <a:endParaRPr sz="16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Số lượng tham số</a:t>
                      </a:r>
                      <a:endParaRPr sz="16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VGG16</a:t>
                      </a:r>
                      <a:endParaRPr sz="16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76.9</a:t>
                      </a:r>
                      <a:endParaRPr sz="1600" b="0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66.0</a:t>
                      </a:r>
                      <a:endParaRPr sz="1600" b="0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21M</a:t>
                      </a:r>
                      <a:endParaRPr sz="1600" b="0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ResNet-50</a:t>
                      </a:r>
                      <a:endParaRPr sz="1600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79.1</a:t>
                      </a:r>
                      <a:endParaRPr sz="1600" b="0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66.9</a:t>
                      </a:r>
                      <a:endParaRPr sz="1600" b="0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57M</a:t>
                      </a:r>
                      <a:endParaRPr sz="1600" b="0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EfficientNet B0</a:t>
                      </a:r>
                      <a:endParaRPr sz="1600" b="1">
                        <a:solidFill>
                          <a:schemeClr val="accent5">
                            <a:lumMod val="10000"/>
                          </a:schemeClr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80.1</a:t>
                      </a:r>
                      <a:endParaRPr sz="1600" b="1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72.0</a:t>
                      </a:r>
                      <a:endParaRPr sz="1600" b="1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4M</a:t>
                      </a:r>
                      <a:endParaRPr sz="1600" b="1">
                        <a:solidFill>
                          <a:schemeClr val="accent5">
                            <a:lumMod val="10000"/>
                          </a:schemeClr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97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Kết quả thực nghiệm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1DEC63-469A-4064-9518-7E7681EFD21D}"/>
              </a:ext>
            </a:extLst>
          </p:cNvPr>
          <p:cNvSpPr txBox="1">
            <a:spLocks/>
          </p:cNvSpPr>
          <p:nvPr/>
        </p:nvSpPr>
        <p:spPr>
          <a:xfrm>
            <a:off x="786150" y="1096005"/>
            <a:ext cx="5957550" cy="4781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latin typeface="Roboto Slab" panose="020B0604020202020204" charset="0"/>
                <a:ea typeface="Roboto Slab" panose="020B0604020202020204" charset="0"/>
              </a:rPr>
              <a:t>Phân loại nấm ăn được và loại nấm độc</a:t>
            </a:r>
          </a:p>
        </p:txBody>
      </p:sp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8B532556-74FE-4415-A911-17DAAFC0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773789"/>
            <a:ext cx="7644384" cy="2554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7DD0CF-DB76-49D0-9E37-FEC232D19207}"/>
              </a:ext>
            </a:extLst>
          </p:cNvPr>
          <p:cNvSpPr txBox="1"/>
          <p:nvPr/>
        </p:nvSpPr>
        <p:spPr>
          <a:xfrm>
            <a:off x="3876381" y="4328451"/>
            <a:ext cx="1463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Slab" panose="020B0604020202020204" charset="0"/>
                <a:ea typeface="Roboto Slab" panose="020B0604020202020204" charset="0"/>
              </a:rPr>
              <a:t>EfficientNet B0</a:t>
            </a:r>
          </a:p>
        </p:txBody>
      </p:sp>
    </p:spTree>
    <p:extLst>
      <p:ext uri="{BB962C8B-B14F-4D97-AF65-F5344CB8AC3E}">
        <p14:creationId xmlns:p14="http://schemas.microsoft.com/office/powerpoint/2010/main" val="237560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Kết luận và hướng phát triển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19003-6827-46AF-8ACF-B5C7622BC884}"/>
              </a:ext>
            </a:extLst>
          </p:cNvPr>
          <p:cNvSpPr txBox="1"/>
          <p:nvPr/>
        </p:nvSpPr>
        <p:spPr>
          <a:xfrm>
            <a:off x="786150" y="1211099"/>
            <a:ext cx="7571700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Thu thập được bộ dữ liệu hình ảnh các loài nấm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C7DA6-F35A-4B21-894A-6BE7FB0764D7}"/>
              </a:ext>
            </a:extLst>
          </p:cNvPr>
          <p:cNvSpPr txBox="1"/>
          <p:nvPr/>
        </p:nvSpPr>
        <p:spPr>
          <a:xfrm>
            <a:off x="786150" y="1891424"/>
            <a:ext cx="7571700" cy="142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Ứng dụng một số kỹ thuật transfer learning để xây dựng mô hình phát hiện nấm độc</a:t>
            </a:r>
          </a:p>
          <a:p>
            <a:pPr algn="just">
              <a:lnSpc>
                <a:spcPct val="150000"/>
              </a:lnSpc>
            </a:pPr>
            <a:r>
              <a:rPr lang="en-US" sz="20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	 EfficientNet B0 cho hiệu quả tốt nhất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1A314-0F96-456B-92B6-82CB4B406F88}"/>
              </a:ext>
            </a:extLst>
          </p:cNvPr>
          <p:cNvSpPr txBox="1"/>
          <p:nvPr/>
        </p:nvSpPr>
        <p:spPr>
          <a:xfrm>
            <a:off x="786150" y="3495079"/>
            <a:ext cx="7571700" cy="96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Với những kiến trúc mạng mới đề xuất gần đây đã cho hiệu suất cao cho bài toán phân lớp ảnh</a:t>
            </a:r>
          </a:p>
        </p:txBody>
      </p:sp>
      <p:pic>
        <p:nvPicPr>
          <p:cNvPr id="9" name="Graphic 8" descr="Arrow: Slight curve outline">
            <a:extLst>
              <a:ext uri="{FF2B5EF4-FFF2-40B4-BE49-F238E27FC236}">
                <a16:creationId xmlns:a16="http://schemas.microsoft.com/office/drawing/2014/main" id="{21F9FDC1-402E-4D19-A8A5-D15CCF03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2748" y="2840992"/>
            <a:ext cx="475566" cy="47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Kết luận và hướng phát triển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19003-6827-46AF-8ACF-B5C7622BC884}"/>
              </a:ext>
            </a:extLst>
          </p:cNvPr>
          <p:cNvSpPr txBox="1"/>
          <p:nvPr/>
        </p:nvSpPr>
        <p:spPr>
          <a:xfrm>
            <a:off x="786150" y="1211099"/>
            <a:ext cx="7341850" cy="96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Thu thập thêm dữ liệu về các loài nấm khác nhau giúp mô hình đáng tin cậy hơn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C7DA6-F35A-4B21-894A-6BE7FB0764D7}"/>
              </a:ext>
            </a:extLst>
          </p:cNvPr>
          <p:cNvSpPr txBox="1"/>
          <p:nvPr/>
        </p:nvSpPr>
        <p:spPr>
          <a:xfrm>
            <a:off x="786150" y="2381980"/>
            <a:ext cx="7341850" cy="5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Huấn luyện trên các kiến trúc mạng mới hơn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1A314-0F96-456B-92B6-82CB4B406F88}"/>
              </a:ext>
            </a:extLst>
          </p:cNvPr>
          <p:cNvSpPr txBox="1"/>
          <p:nvPr/>
        </p:nvSpPr>
        <p:spPr>
          <a:xfrm>
            <a:off x="786150" y="3091196"/>
            <a:ext cx="7341850" cy="96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Vẽ bounding box, thực hiện bài toán phát hiện vật thể giúp cho mô hình phát hiện một cách trực quan hơn</a:t>
            </a:r>
          </a:p>
        </p:txBody>
      </p:sp>
    </p:spTree>
    <p:extLst>
      <p:ext uri="{BB962C8B-B14F-4D97-AF65-F5344CB8AC3E}">
        <p14:creationId xmlns:p14="http://schemas.microsoft.com/office/powerpoint/2010/main" val="20831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Tài liệu tham khảo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55E8F-E6E8-47DD-ACEE-44B18DDF7AEA}"/>
              </a:ext>
            </a:extLst>
          </p:cNvPr>
          <p:cNvSpPr txBox="1"/>
          <p:nvPr/>
        </p:nvSpPr>
        <p:spPr>
          <a:xfrm>
            <a:off x="786150" y="833409"/>
            <a:ext cx="8061484" cy="4113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1. J</a:t>
            </a:r>
            <a:r>
              <a:rPr lang="en-US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itdumrong Preechasuk: Image Analysis of Mushroom Types Classification by Convolution Neural Networks, 82–83 (12-2019)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2. </a:t>
            </a:r>
            <a:r>
              <a:rPr lang="en-US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Norbert Kiss: Mushroom Image Classification with CNNs: A Case-Study of Different Learning Strategies, (9-2021)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3. </a:t>
            </a:r>
            <a:r>
              <a:rPr lang="en-US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Mushroom</a:t>
            </a:r>
            <a:r>
              <a:rPr lang="pl-PL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, </a:t>
            </a:r>
            <a:r>
              <a:rPr lang="en-US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  <a:hlinkClick r:id="rId3"/>
              </a:rPr>
              <a:t>https://en.wikipedia.org/wiki/Mushroom</a:t>
            </a:r>
            <a:endParaRPr lang="en-US" sz="1600" i="0">
              <a:solidFill>
                <a:schemeClr val="tx1"/>
              </a:solidFill>
              <a:effectLst/>
              <a:latin typeface="Roboto Slab" panose="020B0604020202020204" charset="0"/>
              <a:ea typeface="Roboto Slab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20 Popular Types Of Mushrooms (And Their Uses), </a:t>
            </a:r>
            <a:r>
              <a:rPr lang="en-US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  <a:hlinkClick r:id="rId4"/>
              </a:rPr>
              <a:t>https://grocycle.com/types-of-mushrooms</a:t>
            </a:r>
            <a:r>
              <a:rPr lang="en-US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5. </a:t>
            </a:r>
            <a:r>
              <a:rPr lang="en-US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The 10 Most Poisonous Mushrooms, </a:t>
            </a:r>
            <a:r>
              <a:rPr lang="en-US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  <a:hlinkClick r:id="rId5"/>
              </a:rPr>
              <a:t>https://www.guyhowto.com/most-poisonous-mushrooms</a:t>
            </a:r>
            <a:r>
              <a:rPr lang="en-US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6. </a:t>
            </a:r>
            <a:r>
              <a:rPr lang="en-US" sz="1600" i="0">
                <a:solidFill>
                  <a:schemeClr val="tx1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Illustrated: 10 CNN Architectures, </a:t>
            </a:r>
            <a:r>
              <a:rPr lang="en-US" sz="160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  <a:hlinkClick r:id="rId6"/>
              </a:rPr>
              <a:t>https://towardsdatascience.com/illustrated-10-cnn-architectures-95d78ace614d</a:t>
            </a:r>
            <a:endParaRPr lang="en-US" sz="160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053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832684" y="2032000"/>
            <a:ext cx="7571700" cy="891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Demo</a:t>
            </a:r>
            <a:endParaRPr sz="48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60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734312" y="1668322"/>
            <a:ext cx="3651000" cy="2455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just">
              <a:lnSpc>
                <a:spcPct val="150000"/>
              </a:lnSpc>
              <a:buNone/>
            </a:pP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Nấm là thực phẩm được sử dụng trong chế biến món ăn. Bên cạnh những loài có thể ăn được thì vẫn tồn tại nhiều loài nấm độc</a:t>
            </a: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/>
          <a:srcRect l="16844" r="16844"/>
          <a:stretch/>
        </p:blipFill>
        <p:spPr>
          <a:xfrm>
            <a:off x="4948075" y="1868325"/>
            <a:ext cx="2456700" cy="2456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" name="Google Shape;467;p40">
            <a:extLst>
              <a:ext uri="{FF2B5EF4-FFF2-40B4-BE49-F238E27FC236}">
                <a16:creationId xmlns:a16="http://schemas.microsoft.com/office/drawing/2014/main" id="{BB1B515A-057E-49F2-9C8B-AF5514D0A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Giới thiệu</a:t>
            </a:r>
            <a:endParaRPr sz="3200" b="1"/>
          </a:p>
        </p:txBody>
      </p:sp>
    </p:spTree>
    <p:extLst>
      <p:ext uri="{BB962C8B-B14F-4D97-AF65-F5344CB8AC3E}">
        <p14:creationId xmlns:p14="http://schemas.microsoft.com/office/powerpoint/2010/main" val="75870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010262" y="1509535"/>
            <a:ext cx="7123476" cy="2124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Cảm ơn thầy và các bạn đã lắng nghe !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63120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Giới thiệu</a:t>
            </a:r>
            <a:endParaRPr sz="32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4D8D7-4133-4E47-B475-611CC770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70528">
            <a:off x="7416447" y="606600"/>
            <a:ext cx="1871706" cy="233446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FE9209C-33D1-4144-A8B8-F9DA0C375A7D}"/>
              </a:ext>
            </a:extLst>
          </p:cNvPr>
          <p:cNvSpPr txBox="1"/>
          <p:nvPr/>
        </p:nvSpPr>
        <p:spPr>
          <a:xfrm>
            <a:off x="786150" y="1211099"/>
            <a:ext cx="4551835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Hiện nay, vẫn có nhiều người bị ngộ độc nấm trong đó một số trường hợp đã tử vong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ECCA5-2A67-4D47-9192-5913E5B2E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83140">
            <a:off x="5756107" y="1396580"/>
            <a:ext cx="2048053" cy="1700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53CDE-F5F6-4870-B0B4-81C977CE8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52220">
            <a:off x="6837217" y="2685037"/>
            <a:ext cx="2296610" cy="17814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460DD9-F9D2-4AD4-AC66-D001A536E2EC}"/>
              </a:ext>
            </a:extLst>
          </p:cNvPr>
          <p:cNvSpPr txBox="1"/>
          <p:nvPr/>
        </p:nvSpPr>
        <p:spPr>
          <a:xfrm>
            <a:off x="786150" y="2840203"/>
            <a:ext cx="4954250" cy="142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Các loài nấm rất đa dạng, một số loài có màu sắc và hình dạng tương tự nhau</a:t>
            </a:r>
          </a:p>
        </p:txBody>
      </p:sp>
      <p:pic>
        <p:nvPicPr>
          <p:cNvPr id="19" name="Graphic 18" descr="Arrow: Slight curve outline">
            <a:extLst>
              <a:ext uri="{FF2B5EF4-FFF2-40B4-BE49-F238E27FC236}">
                <a16:creationId xmlns:a16="http://schemas.microsoft.com/office/drawing/2014/main" id="{DD806C99-BDEA-485D-B04D-915F7BB07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8548" y="3840156"/>
            <a:ext cx="475566" cy="4755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75BF4D-7104-4571-B8CC-3EB38786ECB0}"/>
              </a:ext>
            </a:extLst>
          </p:cNvPr>
          <p:cNvSpPr txBox="1"/>
          <p:nvPr/>
        </p:nvSpPr>
        <p:spPr>
          <a:xfrm>
            <a:off x="2494114" y="3788726"/>
            <a:ext cx="1970574" cy="50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Khó phân biệt</a:t>
            </a:r>
          </a:p>
        </p:txBody>
      </p:sp>
      <p:sp>
        <p:nvSpPr>
          <p:cNvPr id="25" name="Google Shape;156;p21">
            <a:extLst>
              <a:ext uri="{FF2B5EF4-FFF2-40B4-BE49-F238E27FC236}">
                <a16:creationId xmlns:a16="http://schemas.microsoft.com/office/drawing/2014/main" id="{BBD92650-F017-4858-A1EE-C7A3D94BE8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822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7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Bài toán</a:t>
            </a:r>
            <a:endParaRPr sz="3200" b="1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AEE2D80-E2AA-4511-AA7B-8D20265D0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897562"/>
              </p:ext>
            </p:extLst>
          </p:nvPr>
        </p:nvGraphicFramePr>
        <p:xfrm>
          <a:off x="1231900" y="1175820"/>
          <a:ext cx="3340100" cy="3332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5BEB72B-FA04-4A6C-8BB1-407BB4762978}"/>
              </a:ext>
            </a:extLst>
          </p:cNvPr>
          <p:cNvSpPr txBox="1"/>
          <p:nvPr/>
        </p:nvSpPr>
        <p:spPr>
          <a:xfrm>
            <a:off x="5561892" y="1525699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Nấm ăn được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D9CE89-0197-47A4-96A6-3171DA3B73EE}"/>
              </a:ext>
            </a:extLst>
          </p:cNvPr>
          <p:cNvSpPr txBox="1"/>
          <p:nvPr/>
        </p:nvSpPr>
        <p:spPr>
          <a:xfrm>
            <a:off x="5929780" y="3548445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Nấm độc</a:t>
            </a:r>
          </a:p>
        </p:txBody>
      </p:sp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560601E9-8259-4C8F-B286-0FD8D2271E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495" y="2372248"/>
            <a:ext cx="852867" cy="852867"/>
          </a:xfrm>
          <a:prstGeom prst="rect">
            <a:avLst/>
          </a:prstGeom>
        </p:spPr>
      </p:pic>
      <p:sp>
        <p:nvSpPr>
          <p:cNvPr id="23" name="Google Shape;156;p21">
            <a:extLst>
              <a:ext uri="{FF2B5EF4-FFF2-40B4-BE49-F238E27FC236}">
                <a16:creationId xmlns:a16="http://schemas.microsoft.com/office/drawing/2014/main" id="{CE8932B2-307F-468C-A152-E4EE88112B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25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4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Bài toán</a:t>
            </a:r>
            <a:endParaRPr sz="3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EBD94-36F1-439A-9370-4E86D774CFD7}"/>
              </a:ext>
            </a:extLst>
          </p:cNvPr>
          <p:cNvSpPr txBox="1"/>
          <p:nvPr/>
        </p:nvSpPr>
        <p:spPr>
          <a:xfrm>
            <a:off x="1346200" y="2571750"/>
            <a:ext cx="7011650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Input: Hình ảnh một loài nấm bất kỳ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Output: Nấm có độc hay không và nếu là nấm độc thì thuộc loài nào.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D0E75A-90AA-4BB9-AD21-A594243B7799}"/>
              </a:ext>
            </a:extLst>
          </p:cNvPr>
          <p:cNvSpPr txBox="1"/>
          <p:nvPr/>
        </p:nvSpPr>
        <p:spPr>
          <a:xfrm>
            <a:off x="889000" y="1307705"/>
            <a:ext cx="7468850" cy="96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just">
              <a:lnSpc>
                <a:spcPct val="150000"/>
              </a:lnSpc>
            </a:pP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Từ một tập dữ liệu đã thu thập, xây dựng mô hình dự đoán hình ảnh một loài nấm có phải là nấm độc hay không</a:t>
            </a:r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27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Kiến thức cơ bản về nấm</a:t>
            </a:r>
            <a:endParaRPr sz="3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D0E75A-90AA-4BB9-AD21-A594243B7799}"/>
              </a:ext>
            </a:extLst>
          </p:cNvPr>
          <p:cNvSpPr txBox="1"/>
          <p:nvPr/>
        </p:nvSpPr>
        <p:spPr>
          <a:xfrm>
            <a:off x="905004" y="1403467"/>
            <a:ext cx="7333992" cy="1428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Nấm là một loài sinh vật dị dưỡng</a:t>
            </a: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,</a:t>
            </a:r>
            <a:r>
              <a:rPr lang="vi-VN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</a:t>
            </a:r>
            <a:r>
              <a:rPr lang="vi-VN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hần lớn phát triển dưới dạng các sợi đa bào gọi là sợi nấm, một số nấm khác</a:t>
            </a: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phát triển dưới dạng đơn bào.</a:t>
            </a:r>
            <a:endParaRPr lang="en-US" sz="2000">
              <a:solidFill>
                <a:schemeClr val="accent5">
                  <a:lumMod val="1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BE5713-0422-4EB8-B90F-B97BE07ED6AF}"/>
              </a:ext>
            </a:extLst>
          </p:cNvPr>
          <p:cNvSpPr txBox="1"/>
          <p:nvPr/>
        </p:nvSpPr>
        <p:spPr>
          <a:xfrm>
            <a:off x="1023858" y="3034438"/>
            <a:ext cx="7333992" cy="967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accent5">
                    <a:lumMod val="1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Phân bố trên toàn thế giới, phần lớn nấm sống ở trên cạn, một số loài sống ở môi trường nước.</a:t>
            </a:r>
          </a:p>
        </p:txBody>
      </p:sp>
    </p:spTree>
    <p:extLst>
      <p:ext uri="{BB962C8B-B14F-4D97-AF65-F5344CB8AC3E}">
        <p14:creationId xmlns:p14="http://schemas.microsoft.com/office/powerpoint/2010/main" val="157784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Kiến thức cơ bản về nấm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763A71C-9464-4DC4-B98B-4AB4F14AE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87" y="1010720"/>
            <a:ext cx="3248025" cy="347177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46DAE0E-6287-4F67-9D76-446BFAFFD77B}"/>
              </a:ext>
            </a:extLst>
          </p:cNvPr>
          <p:cNvSpPr/>
          <p:nvPr/>
        </p:nvSpPr>
        <p:spPr>
          <a:xfrm>
            <a:off x="6477000" y="685800"/>
            <a:ext cx="2200806" cy="1345752"/>
          </a:xfrm>
          <a:prstGeom prst="wedgeRoundRectCallout">
            <a:avLst>
              <a:gd name="adj1" fmla="val -77254"/>
              <a:gd name="adj2" fmla="val 12410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Roboto Slab" panose="020B0604020202020204" charset="0"/>
                <a:ea typeface="Roboto Slab" panose="020B0604020202020204" charset="0"/>
              </a:rPr>
              <a:t>Có hình dạng </a:t>
            </a:r>
            <a:r>
              <a:rPr lang="vi-VN">
                <a:latin typeface="Roboto Slab" panose="020B0604020202020204" charset="0"/>
                <a:ea typeface="Roboto Slab" panose="020B0604020202020204" charset="0"/>
              </a:rPr>
              <a:t>như chiếc</a:t>
            </a:r>
            <a:r>
              <a:rPr lang="en-US">
                <a:latin typeface="Roboto Slab" panose="020B0604020202020204" charset="0"/>
                <a:ea typeface="Roboto Slab" panose="020B0604020202020204" charset="0"/>
              </a:rPr>
              <a:t> ô. Màu sắc, kết cấu và hình dạng thay đổi theo loài và từng giai đoạn phát triển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F7C011A-F13F-4FAB-BE96-BBC7AF345D49}"/>
              </a:ext>
            </a:extLst>
          </p:cNvPr>
          <p:cNvSpPr/>
          <p:nvPr/>
        </p:nvSpPr>
        <p:spPr>
          <a:xfrm>
            <a:off x="466193" y="1010720"/>
            <a:ext cx="2481793" cy="1003955"/>
          </a:xfrm>
          <a:prstGeom prst="wedgeRoundRectCallout">
            <a:avLst>
              <a:gd name="adj1" fmla="val 57522"/>
              <a:gd name="adj2" fmla="val 47483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Roboto Slab" panose="020B0604020202020204" charset="0"/>
                <a:ea typeface="Roboto Slab" panose="020B0604020202020204" charset="0"/>
              </a:rPr>
              <a:t>Là n</a:t>
            </a:r>
            <a:r>
              <a:rPr lang="vi-VN">
                <a:latin typeface="Roboto Slab" panose="020B0604020202020204" charset="0"/>
                <a:ea typeface="Roboto Slab" panose="020B0604020202020204" charset="0"/>
              </a:rPr>
              <a:t>hững cấu trúc mỏng xếp cạnh nhau ở mặt dưới của mũ</a:t>
            </a:r>
            <a:r>
              <a:rPr lang="en-US">
                <a:latin typeface="Roboto Slab" panose="020B0604020202020204" charset="0"/>
                <a:ea typeface="Roboto Slab" panose="020B0604020202020204" charset="0"/>
              </a:rPr>
              <a:t>. Có thể được dùng để xác định loài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A7CC2C0-1AA7-4CA6-9B8D-FEA911DFEDC4}"/>
              </a:ext>
            </a:extLst>
          </p:cNvPr>
          <p:cNvSpPr/>
          <p:nvPr/>
        </p:nvSpPr>
        <p:spPr>
          <a:xfrm>
            <a:off x="6477000" y="2189716"/>
            <a:ext cx="2200806" cy="1175972"/>
          </a:xfrm>
          <a:prstGeom prst="wedgeRoundRectCallout">
            <a:avLst>
              <a:gd name="adj1" fmla="val -69641"/>
              <a:gd name="adj2" fmla="val -43808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>
                <a:latin typeface="Roboto Slab" panose="020B0604020202020204" charset="0"/>
                <a:ea typeface="Roboto Slab" panose="020B0604020202020204" charset="0"/>
              </a:rPr>
              <a:t> Kiểu vòng</a:t>
            </a:r>
            <a:r>
              <a:rPr lang="en-US">
                <a:latin typeface="Roboto Slab" panose="020B0604020202020204" charset="0"/>
                <a:ea typeface="Roboto Slab" panose="020B0604020202020204" charset="0"/>
              </a:rPr>
              <a:t> mô</a:t>
            </a:r>
            <a:r>
              <a:rPr lang="vi-VN">
                <a:latin typeface="Roboto Slab" panose="020B0604020202020204" charset="0"/>
                <a:ea typeface="Roboto Slab" panose="020B0604020202020204" charset="0"/>
              </a:rPr>
              <a:t>, vị trí và hình dạng được sử dụng để nhận dạng và phân loại nấm</a:t>
            </a:r>
            <a:endParaRPr lang="en-US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0C4E93E-F20E-44FE-A7AB-B01FDF94E08B}"/>
              </a:ext>
            </a:extLst>
          </p:cNvPr>
          <p:cNvSpPr/>
          <p:nvPr/>
        </p:nvSpPr>
        <p:spPr>
          <a:xfrm>
            <a:off x="6477000" y="3502239"/>
            <a:ext cx="2200806" cy="1333141"/>
          </a:xfrm>
          <a:prstGeom prst="wedgeRoundRectCallout">
            <a:avLst>
              <a:gd name="adj1" fmla="val -90955"/>
              <a:gd name="adj2" fmla="val -90626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Roboto Slab" panose="020B0604020202020204" charset="0"/>
                <a:ea typeface="Roboto Slab" panose="020B0604020202020204" charset="0"/>
              </a:rPr>
              <a:t>Hỗ trợ phân tán các bào tử. </a:t>
            </a:r>
            <a:r>
              <a:rPr lang="vi-VN">
                <a:latin typeface="Roboto Slab" panose="020B0604020202020204" charset="0"/>
                <a:ea typeface="Roboto Slab" panose="020B0604020202020204" charset="0"/>
              </a:rPr>
              <a:t>Kích thước, hình dạng và kết cấu </a:t>
            </a:r>
            <a:r>
              <a:rPr lang="en-US">
                <a:latin typeface="Roboto Slab" panose="020B0604020202020204" charset="0"/>
                <a:ea typeface="Roboto Slab" panose="020B0604020202020204" charset="0"/>
              </a:rPr>
              <a:t>có </a:t>
            </a:r>
            <a:r>
              <a:rPr lang="vi-VN">
                <a:latin typeface="Roboto Slab" panose="020B0604020202020204" charset="0"/>
                <a:ea typeface="Roboto Slab" panose="020B0604020202020204" charset="0"/>
              </a:rPr>
              <a:t>vai trò trong việc xác định</a:t>
            </a:r>
            <a:r>
              <a:rPr lang="en-US">
                <a:latin typeface="Roboto Slab" panose="020B0604020202020204" charset="0"/>
                <a:ea typeface="Roboto Slab" panose="020B0604020202020204" charset="0"/>
              </a:rPr>
              <a:t> loại</a:t>
            </a:r>
            <a:r>
              <a:rPr lang="vi-VN">
                <a:latin typeface="Roboto Slab" panose="020B0604020202020204" charset="0"/>
                <a:ea typeface="Roboto Slab" panose="020B0604020202020204" charset="0"/>
              </a:rPr>
              <a:t> nấm</a:t>
            </a:r>
            <a:endParaRPr lang="en-US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ADA28855-2043-4C5B-8B44-A8008F847D91}"/>
              </a:ext>
            </a:extLst>
          </p:cNvPr>
          <p:cNvSpPr/>
          <p:nvPr/>
        </p:nvSpPr>
        <p:spPr>
          <a:xfrm>
            <a:off x="466193" y="2303985"/>
            <a:ext cx="2481792" cy="1003954"/>
          </a:xfrm>
          <a:prstGeom prst="wedgeRoundRectCallout">
            <a:avLst>
              <a:gd name="adj1" fmla="val 64454"/>
              <a:gd name="adj2" fmla="val 44243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Roboto Slab" panose="020B0604020202020204" charset="0"/>
                <a:ea typeface="Roboto Slab" panose="020B0604020202020204" charset="0"/>
              </a:rPr>
              <a:t>L</a:t>
            </a:r>
            <a:r>
              <a:rPr lang="vi-VN">
                <a:latin typeface="Roboto Slab" panose="020B0604020202020204" charset="0"/>
                <a:ea typeface="Roboto Slab" panose="020B0604020202020204" charset="0"/>
              </a:rPr>
              <a:t>à một lớp mô bảo vệ nấm chưa trưởng thành của một số loài khi chúng mọc lên khỏi mặt đất</a:t>
            </a:r>
            <a:endParaRPr lang="en-US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DD49F36D-0395-43FC-BF19-F0C44A8026D8}"/>
              </a:ext>
            </a:extLst>
          </p:cNvPr>
          <p:cNvSpPr/>
          <p:nvPr/>
        </p:nvSpPr>
        <p:spPr>
          <a:xfrm>
            <a:off x="466193" y="3570855"/>
            <a:ext cx="2510259" cy="1238131"/>
          </a:xfrm>
          <a:prstGeom prst="wedgeRoundRectCallout">
            <a:avLst>
              <a:gd name="adj1" fmla="val 77687"/>
              <a:gd name="adj2" fmla="val 2215"/>
              <a:gd name="adj3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>
                <a:latin typeface="Roboto Slab" panose="020B0604020202020204" charset="0"/>
                <a:ea typeface="Roboto Slab" panose="020B0604020202020204" charset="0"/>
              </a:rPr>
              <a:t>C</a:t>
            </a:r>
            <a:r>
              <a:rPr lang="vi-VN">
                <a:latin typeface="Roboto Slab" panose="020B0604020202020204" charset="0"/>
                <a:ea typeface="Roboto Slab" panose="020B0604020202020204" charset="0"/>
              </a:rPr>
              <a:t>ó cấu trúc giống như mạng lướ</a:t>
            </a:r>
            <a:r>
              <a:rPr lang="en-US">
                <a:latin typeface="Roboto Slab" panose="020B0604020202020204" charset="0"/>
                <a:ea typeface="Roboto Slab" panose="020B0604020202020204" charset="0"/>
              </a:rPr>
              <a:t>i. Tìm và vận chuyển các chất dinh dưỡng để nấm sinh trưởng và phát triển</a:t>
            </a:r>
          </a:p>
        </p:txBody>
      </p:sp>
    </p:spTree>
    <p:extLst>
      <p:ext uri="{BB962C8B-B14F-4D97-AF65-F5344CB8AC3E}">
        <p14:creationId xmlns:p14="http://schemas.microsoft.com/office/powerpoint/2010/main" val="17302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Bộ dữ liệu</a:t>
            </a:r>
            <a:endParaRPr sz="3200" b="1"/>
          </a:p>
        </p:txBody>
      </p:sp>
      <p:sp>
        <p:nvSpPr>
          <p:cNvPr id="15" name="Google Shape;156;p21">
            <a:extLst>
              <a:ext uri="{FF2B5EF4-FFF2-40B4-BE49-F238E27FC236}">
                <a16:creationId xmlns:a16="http://schemas.microsoft.com/office/drawing/2014/main" id="{396D20ED-E3C9-44C5-84DA-76471E9B23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8EF166A-E638-47D2-8E09-B961D9798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026714"/>
              </p:ext>
            </p:extLst>
          </p:nvPr>
        </p:nvGraphicFramePr>
        <p:xfrm>
          <a:off x="685176" y="1200210"/>
          <a:ext cx="7773648" cy="342509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295608">
                  <a:extLst>
                    <a:ext uri="{9D8B030D-6E8A-4147-A177-3AD203B41FA5}">
                      <a16:colId xmlns:a16="http://schemas.microsoft.com/office/drawing/2014/main" val="2743526239"/>
                    </a:ext>
                  </a:extLst>
                </a:gridCol>
                <a:gridCol w="1295608">
                  <a:extLst>
                    <a:ext uri="{9D8B030D-6E8A-4147-A177-3AD203B41FA5}">
                      <a16:colId xmlns:a16="http://schemas.microsoft.com/office/drawing/2014/main" val="1987076457"/>
                    </a:ext>
                  </a:extLst>
                </a:gridCol>
                <a:gridCol w="1295608">
                  <a:extLst>
                    <a:ext uri="{9D8B030D-6E8A-4147-A177-3AD203B41FA5}">
                      <a16:colId xmlns:a16="http://schemas.microsoft.com/office/drawing/2014/main" val="2104558385"/>
                    </a:ext>
                  </a:extLst>
                </a:gridCol>
                <a:gridCol w="1295608">
                  <a:extLst>
                    <a:ext uri="{9D8B030D-6E8A-4147-A177-3AD203B41FA5}">
                      <a16:colId xmlns:a16="http://schemas.microsoft.com/office/drawing/2014/main" val="4108310507"/>
                    </a:ext>
                  </a:extLst>
                </a:gridCol>
                <a:gridCol w="1295608">
                  <a:extLst>
                    <a:ext uri="{9D8B030D-6E8A-4147-A177-3AD203B41FA5}">
                      <a16:colId xmlns:a16="http://schemas.microsoft.com/office/drawing/2014/main" val="1582243655"/>
                    </a:ext>
                  </a:extLst>
                </a:gridCol>
                <a:gridCol w="1295608">
                  <a:extLst>
                    <a:ext uri="{9D8B030D-6E8A-4147-A177-3AD203B41FA5}">
                      <a16:colId xmlns:a16="http://schemas.microsoft.com/office/drawing/2014/main" val="1164730779"/>
                    </a:ext>
                  </a:extLst>
                </a:gridCol>
              </a:tblGrid>
              <a:tr h="27638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Roboto Slab" panose="020B0604020202020204" charset="0"/>
                          <a:ea typeface="Roboto Slab" panose="020B0604020202020204" charset="0"/>
                        </a:rPr>
                        <a:t>Nấm ăn được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bg1"/>
                          </a:solidFill>
                          <a:latin typeface="Roboto Slab" panose="020B0604020202020204" charset="0"/>
                          <a:ea typeface="Roboto Slab" panose="020B0604020202020204" charset="0"/>
                        </a:rPr>
                        <a:t>Nấm độc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07088"/>
                  </a:ext>
                </a:extLst>
              </a:tr>
              <a:tr h="469845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Agaricus bisporus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Pleurotus ostreatus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Pleurotus eryngii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Cantharellus cibarius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Amanita phalloides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Amanita virosa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484319"/>
                  </a:ext>
                </a:extLst>
              </a:tr>
              <a:tr h="663311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Boletus edulis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Hydnum repandum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Craterellus cornucopioides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Flammulina velutipes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Gyromitra esculenta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Galerina Marginata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558150"/>
                  </a:ext>
                </a:extLst>
              </a:tr>
              <a:tr h="663311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Lentinula edodes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Grifola frondosa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Ganoderma lingzhi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Hericium erinaceus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Amanita verna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Podostroma Cornu-damae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188235"/>
                  </a:ext>
                </a:extLst>
              </a:tr>
              <a:tr h="469845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Tricholoma matsutake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Calvatia gigantea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Laetiporus sulphureus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Clitocybe nuda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Amanita muscaria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Clitocybe dealbata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343136"/>
                  </a:ext>
                </a:extLst>
              </a:tr>
              <a:tr h="620938"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Morchella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Hypsizygus marmoreus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Cortinarius rubellus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solidFill>
                            <a:schemeClr val="tx1"/>
                          </a:solidFill>
                          <a:effectLst/>
                          <a:latin typeface="Roboto Slab" panose="020B0604020202020204" charset="0"/>
                          <a:ea typeface="Roboto Slab" panose="020B0604020202020204" charset="0"/>
                          <a:sym typeface="Arial"/>
                        </a:rPr>
                        <a:t>Pleurocybela porrigens</a:t>
                      </a:r>
                      <a:endParaRPr lang="en-US" sz="1400">
                        <a:solidFill>
                          <a:schemeClr val="tx1"/>
                        </a:solidFill>
                        <a:latin typeface="Roboto Slab" panose="020B0604020202020204" charset="0"/>
                        <a:ea typeface="Roboto Slab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634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53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2270AFD8898FE84B8C0DEF4AF569EE5F" ma:contentTypeVersion="13" ma:contentTypeDescription="Tạo tài liệu mới." ma:contentTypeScope="" ma:versionID="0d67f3959f26e83f069807606c02d094">
  <xsd:schema xmlns:xsd="http://www.w3.org/2001/XMLSchema" xmlns:xs="http://www.w3.org/2001/XMLSchema" xmlns:p="http://schemas.microsoft.com/office/2006/metadata/properties" xmlns:ns3="32a3f031-5e38-462b-b0c0-9200614458f0" xmlns:ns4="a069508f-c851-4346-9bc8-e3754af750ae" targetNamespace="http://schemas.microsoft.com/office/2006/metadata/properties" ma:root="true" ma:fieldsID="f2de51bf0341889f018706ea78a476f3" ns3:_="" ns4:_="">
    <xsd:import namespace="32a3f031-5e38-462b-b0c0-9200614458f0"/>
    <xsd:import namespace="a069508f-c851-4346-9bc8-e3754af750a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3f031-5e38-462b-b0c0-9200614458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9508f-c851-4346-9bc8-e3754af750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606E08-DF83-4221-9E0E-55EC5921ED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a3f031-5e38-462b-b0c0-9200614458f0"/>
    <ds:schemaRef ds:uri="a069508f-c851-4346-9bc8-e3754af750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699D04-2A23-4183-86E8-F4DC6685B699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a069508f-c851-4346-9bc8-e3754af750ae"/>
    <ds:schemaRef ds:uri="32a3f031-5e38-462b-b0c0-9200614458f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2F65E5-5B51-4207-858E-E5EA05E48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1026</Words>
  <Application>Microsoft Office PowerPoint</Application>
  <PresentationFormat>On-screen Show (16:9)</PresentationFormat>
  <Paragraphs>212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Roboto Slab</vt:lpstr>
      <vt:lpstr>Source Sans Pro</vt:lpstr>
      <vt:lpstr>Arial</vt:lpstr>
      <vt:lpstr>Calibri</vt:lpstr>
      <vt:lpstr>Courier New</vt:lpstr>
      <vt:lpstr>Cordelia template</vt:lpstr>
      <vt:lpstr>Ứng dụng mạng nơ-ron tích chập trong việc phát hiện các loài nấm độc</vt:lpstr>
      <vt:lpstr>Nội dung</vt:lpstr>
      <vt:lpstr>Giới thiệu</vt:lpstr>
      <vt:lpstr>Giới thiệu</vt:lpstr>
      <vt:lpstr>Bài toán</vt:lpstr>
      <vt:lpstr>Bài toán</vt:lpstr>
      <vt:lpstr>Kiến thức cơ bản về nấm</vt:lpstr>
      <vt:lpstr>Kiến thức cơ bản về nấm</vt:lpstr>
      <vt:lpstr>Bộ dữ liệu</vt:lpstr>
      <vt:lpstr>Bộ dữ liệu</vt:lpstr>
      <vt:lpstr>Bộ dữ liệu</vt:lpstr>
      <vt:lpstr>Bộ dữ liệu</vt:lpstr>
      <vt:lpstr>Bộ dữ liệu</vt:lpstr>
      <vt:lpstr>Mô hình</vt:lpstr>
      <vt:lpstr>Mô hình</vt:lpstr>
      <vt:lpstr>Mô hình</vt:lpstr>
      <vt:lpstr>Mô hình</vt:lpstr>
      <vt:lpstr>Mô hình</vt:lpstr>
      <vt:lpstr>Mô hình</vt:lpstr>
      <vt:lpstr>Mô hình</vt:lpstr>
      <vt:lpstr>Kết quả thực nghiệm</vt:lpstr>
      <vt:lpstr>Kết quả thực nghiệm</vt:lpstr>
      <vt:lpstr>Kết quả thực nghiệm</vt:lpstr>
      <vt:lpstr>Kết quả thực nghiệm</vt:lpstr>
      <vt:lpstr>Kết quả thực nghiệm</vt:lpstr>
      <vt:lpstr>Kết luận và hướng phát triển</vt:lpstr>
      <vt:lpstr>Kết luận và hướng phát triển</vt:lpstr>
      <vt:lpstr>Tài liệu tham khảo</vt:lpstr>
      <vt:lpstr>Demo</vt:lpstr>
      <vt:lpstr>Cảm ơn thầy và các bạn đã lắng nghe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Van Co Dinh</dc:creator>
  <cp:lastModifiedBy>Đinh Văn Cơ</cp:lastModifiedBy>
  <cp:revision>2</cp:revision>
  <dcterms:modified xsi:type="dcterms:W3CDTF">2021-12-27T16:38:44Z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0x0101002270AFD8898FE84B8C0DEF4AF569EE5F</vt:lpwstr>
  </property>
</Properties>
</file>